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11" r:id="rId3"/>
    <p:sldMasterId id="2147483757" r:id="rId4"/>
  </p:sldMasterIdLst>
  <p:notesMasterIdLst>
    <p:notesMasterId r:id="rId55"/>
  </p:notesMasterIdLst>
  <p:sldIdLst>
    <p:sldId id="257" r:id="rId5"/>
    <p:sldId id="31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18" r:id="rId20"/>
    <p:sldId id="319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6" r:id="rId53"/>
    <p:sldId id="31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10"/>
    <p:restoredTop sz="94660"/>
  </p:normalViewPr>
  <p:slideViewPr>
    <p:cSldViewPr>
      <p:cViewPr varScale="1">
        <p:scale>
          <a:sx n="115" d="100"/>
          <a:sy n="115" d="100"/>
        </p:scale>
        <p:origin x="200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ndy\AppData\Roaming\Microsoft\Excel\20160508%20ubp2%20ubp3%20ubp2ubp3%20wt%20hog1%20kss1%20slt2%20fus3%20%20repeat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8575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Sheet4!$A$9:$E$9</c:f>
                <c:numCache>
                  <c:formatCode>General</c:formatCode>
                  <c:ptCount val="5"/>
                  <c:pt idx="0">
                    <c:v>0.12580987503121874</c:v>
                  </c:pt>
                  <c:pt idx="1">
                    <c:v>7.1925603283132022E-2</c:v>
                  </c:pt>
                  <c:pt idx="2">
                    <c:v>8.1379150542051776E-2</c:v>
                  </c:pt>
                  <c:pt idx="3">
                    <c:v>0.23062435217028618</c:v>
                  </c:pt>
                  <c:pt idx="4">
                    <c:v>0</c:v>
                  </c:pt>
                </c:numCache>
              </c:numRef>
            </c:plus>
            <c:minus>
              <c:numRef>
                <c:f>Sheet4!$A$9:$D$9</c:f>
                <c:numCache>
                  <c:formatCode>General</c:formatCode>
                  <c:ptCount val="4"/>
                  <c:pt idx="0">
                    <c:v>0.12580987503121874</c:v>
                  </c:pt>
                  <c:pt idx="1">
                    <c:v>7.1925603283132022E-2</c:v>
                  </c:pt>
                  <c:pt idx="2">
                    <c:v>8.1379150542051776E-2</c:v>
                  </c:pt>
                  <c:pt idx="3">
                    <c:v>0.23062435217028618</c:v>
                  </c:pt>
                </c:numCache>
              </c:numRef>
            </c:minus>
            <c:spPr>
              <a:noFill/>
              <a:ln w="222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Sheet4!$A$1:$E$1</c:f>
              <c:strCache>
                <c:ptCount val="5"/>
                <c:pt idx="0">
                  <c:v>hog1</c:v>
                </c:pt>
                <c:pt idx="1">
                  <c:v>kss1</c:v>
                </c:pt>
                <c:pt idx="2">
                  <c:v>mpk1</c:v>
                </c:pt>
                <c:pt idx="3">
                  <c:v>fus3</c:v>
                </c:pt>
                <c:pt idx="4">
                  <c:v>wild type</c:v>
                </c:pt>
              </c:strCache>
            </c:strRef>
          </c:cat>
          <c:val>
            <c:numRef>
              <c:f>Sheet4!$A$8:$E$8</c:f>
              <c:numCache>
                <c:formatCode>General</c:formatCode>
                <c:ptCount val="5"/>
                <c:pt idx="0">
                  <c:v>1.3078364438254093</c:v>
                </c:pt>
                <c:pt idx="1">
                  <c:v>1.0439661156121567</c:v>
                </c:pt>
                <c:pt idx="2">
                  <c:v>1.7381436804895702</c:v>
                </c:pt>
                <c:pt idx="3">
                  <c:v>1.8789230700140365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6E-4101-9D83-0A5495187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overlap val="-3"/>
        <c:axId val="74758400"/>
        <c:axId val="74760192"/>
      </c:barChart>
      <c:catAx>
        <c:axId val="7475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tx1"/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400" b="1" i="1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60192"/>
        <c:crosses val="autoZero"/>
        <c:auto val="1"/>
        <c:lblAlgn val="ctr"/>
        <c:lblOffset val="100"/>
        <c:noMultiLvlLbl val="0"/>
      </c:catAx>
      <c:valAx>
        <c:axId val="7476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ysClr val="windowText" lastClr="000000"/>
                    </a:solidFill>
                  </a:rPr>
                  <a:t>Ratio</a:t>
                </a:r>
                <a:r>
                  <a:rPr lang="en-US" sz="1400" b="1" baseline="0">
                    <a:solidFill>
                      <a:sysClr val="windowText" lastClr="000000"/>
                    </a:solidFill>
                  </a:rPr>
                  <a:t> to wild type</a:t>
                </a:r>
                <a:endParaRPr lang="en-US" sz="1400" b="1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" sourceLinked="0"/>
        <c:majorTickMark val="out"/>
        <c:minorTickMark val="none"/>
        <c:tickLblPos val="nextTo"/>
        <c:spPr>
          <a:noFill/>
          <a:ln w="285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58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342D5-0A08-4B99-8FBD-49DB847FE9C7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22C4B-51BD-44B5-9316-0E1DC9CD7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62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E6DC9-DFF6-4CB7-8D5D-0F9B0498A6FA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4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19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2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1240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1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5747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256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45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9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41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21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7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12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38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25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87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014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618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912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3085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A5300F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A5300F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685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43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A5300F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A5300F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455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21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604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18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C71F-4B78-49A6-85E9-29064C7B78B9}" type="slidenum">
              <a:rPr lang="en-US" smtClean="0">
                <a:solidFill>
                  <a:srgbClr val="A5300F"/>
                </a:solidFill>
              </a:rPr>
              <a:pPr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18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895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64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28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73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031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16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2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584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324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885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403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240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399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12866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564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459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3025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055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5531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570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620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653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183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1549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681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338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2484EB14-D9A3-4EF1-9224-BC1E570543A2}" type="slidenum">
              <a:rPr lang="en-US" smtClean="0">
                <a:solidFill>
                  <a:srgbClr val="90C226"/>
                </a:solidFill>
              </a:rPr>
              <a:pPr defTabSz="457200"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1732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2484EB14-D9A3-4EF1-9224-BC1E570543A2}" type="slidenum">
              <a:rPr lang="en-US" smtClean="0">
                <a:solidFill>
                  <a:srgbClr val="90C226"/>
                </a:solidFill>
              </a:rPr>
              <a:pPr defTabSz="457200"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1680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1175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2484EB14-D9A3-4EF1-9224-BC1E570543A2}" type="slidenum">
              <a:rPr lang="en-US" smtClean="0">
                <a:solidFill>
                  <a:srgbClr val="90C226"/>
                </a:solidFill>
              </a:rPr>
              <a:pPr defTabSz="457200"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0746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2484EB14-D9A3-4EF1-9224-BC1E570543A2}" type="slidenum">
              <a:rPr lang="en-US" smtClean="0">
                <a:solidFill>
                  <a:srgbClr val="90C226"/>
                </a:solidFill>
              </a:rPr>
              <a:pPr defTabSz="457200"/>
              <a:t>‹#›</a:t>
            </a:fld>
            <a:endParaRPr 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37160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2484EB14-D9A3-4EF1-9224-BC1E570543A2}" type="slidenum">
              <a:rPr lang="en-US" smtClean="0">
                <a:solidFill>
                  <a:srgbClr val="90C226"/>
                </a:solidFill>
              </a:rPr>
              <a:pPr defTabSz="457200"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405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593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70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7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44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EB14-D9A3-4EF1-9224-BC1E570543A2}" type="slidenum">
              <a:rPr lang="en-US" smtClean="0">
                <a:solidFill>
                  <a:srgbClr val="90C226"/>
                </a:solidFill>
              </a:rPr>
              <a:pPr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5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defTabSz="457200"/>
            <a:fld id="{2484EB14-D9A3-4EF1-9224-BC1E570543A2}" type="slidenum">
              <a:rPr lang="en-US" smtClean="0">
                <a:solidFill>
                  <a:srgbClr val="90C226"/>
                </a:solidFill>
              </a:rPr>
              <a:pPr defTabSz="457200"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57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BC8F8A2-EB18-4E4D-9F68-4A00B38B1A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defTabSz="457200"/>
            <a:fld id="{9B45C71F-4B78-49A6-85E9-29064C7B78B9}" type="slidenum">
              <a:rPr lang="en-US" smtClean="0">
                <a:solidFill>
                  <a:srgbClr val="A5300F"/>
                </a:solidFill>
              </a:rPr>
              <a:pPr defTabSz="457200"/>
              <a:t>‹#›</a:t>
            </a:fld>
            <a:endParaRPr lang="en-US">
              <a:solidFill>
                <a:srgbClr val="A530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5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defTabSz="457200"/>
            <a:fld id="{2484EB14-D9A3-4EF1-9224-BC1E570543A2}" type="slidenum">
              <a:rPr lang="en-US" smtClean="0">
                <a:solidFill>
                  <a:srgbClr val="90C226"/>
                </a:solidFill>
              </a:rPr>
              <a:pPr defTabSz="457200"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30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37E7A5F-6C62-4F17-8116-A0761E4FE4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defTabSz="457200"/>
            <a:fld id="{2484EB14-D9A3-4EF1-9224-BC1E570543A2}" type="slidenum">
              <a:rPr lang="en-US" smtClean="0">
                <a:solidFill>
                  <a:srgbClr val="90C226"/>
                </a:solidFill>
              </a:rPr>
              <a:pPr defTabSz="457200"/>
              <a:t>‹#›</a:t>
            </a:fld>
            <a:endParaRPr 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5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jpe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34.xml"/><Relationship Id="rId5" Type="http://schemas.microsoft.com/office/2007/relationships/hdphoto" Target="../media/hdphoto3.wdp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f"/><Relationship Id="rId3" Type="http://schemas.openxmlformats.org/officeDocument/2006/relationships/image" Target="../media/image76.tiff"/><Relationship Id="rId7" Type="http://schemas.openxmlformats.org/officeDocument/2006/relationships/image" Target="../media/image8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9.tiff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6781800" cy="1330727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Cell Signaling Regulation via Post-translational Modifications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394150" y="4572000"/>
            <a:ext cx="3692324" cy="1840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Saint Louis University</a:t>
            </a:r>
          </a:p>
          <a:p>
            <a:pPr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Biology Department</a:t>
            </a:r>
          </a:p>
          <a:p>
            <a:pPr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Xin (Randy)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Jin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  <a:p>
            <a:pPr>
              <a:buClr>
                <a:srgbClr val="90C226"/>
              </a:buClr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449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696201" cy="1320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Accumulating phosphorylated Ras1 in the proteasome-deficient mutants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09800"/>
            <a:ext cx="1981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38057"/>
            <a:ext cx="1981200" cy="222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476528"/>
            <a:ext cx="12954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4463347"/>
            <a:ext cx="13525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8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924801" cy="1320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Phosphorylation regulates subcellular localization of Ras1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1766525"/>
            <a:ext cx="5867400" cy="342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05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46" y="3697537"/>
            <a:ext cx="3504290" cy="279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2834"/>
            <a:ext cx="8153401" cy="92396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Blocking Ras1 phosphorylation impairs the cytoplasm-to-vacuole (</a:t>
            </a:r>
            <a:r>
              <a:rPr lang="en-US" sz="2800" b="1" dirty="0" err="1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cvt</a:t>
            </a:r>
            <a:r>
              <a:rPr lang="en-US" sz="2800" b="1" dirty="0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) pathway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966" y="3775282"/>
            <a:ext cx="2286000" cy="2694997"/>
          </a:xfrm>
          <a:prstGeom prst="rect">
            <a:avLst/>
          </a:prstGeom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84279"/>
            <a:ext cx="249620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Image result for ape1 cv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17" y="1264428"/>
            <a:ext cx="7325387" cy="2328717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854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1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Blocking Ras1 phosphorylation impairs the cytoplasm-to-vacuole (</a:t>
            </a:r>
            <a:r>
              <a:rPr lang="en-US" sz="2800" b="1" dirty="0" err="1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cvt</a:t>
            </a:r>
            <a:r>
              <a:rPr lang="en-US" sz="2800" b="1" dirty="0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) pathway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424386" cy="270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324" y="4108162"/>
            <a:ext cx="3631025" cy="272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96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291" y="304800"/>
            <a:ext cx="8077201" cy="13208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Blocking Ras1 phosphorylation impairs the </a:t>
            </a:r>
            <a:r>
              <a:rPr lang="en-US" sz="2800" b="1" dirty="0" err="1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cvt</a:t>
            </a:r>
            <a:r>
              <a:rPr lang="en-US" sz="2800" b="1" dirty="0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pathway and </a:t>
            </a:r>
            <a:r>
              <a:rPr lang="en-US" sz="2800" b="1" dirty="0" err="1">
                <a:solidFill>
                  <a:srgbClr val="24394C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macroautophagy</a:t>
            </a:r>
            <a:endParaRPr lang="en-US" sz="2800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43200"/>
            <a:ext cx="29432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3" y="2609687"/>
            <a:ext cx="4338828" cy="214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61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86799" cy="1320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Blocking Ras1 phosphorylation renders cells more sensitive to heat shock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6983730" cy="211455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190999"/>
            <a:ext cx="5231451" cy="2170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23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86799" cy="13208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799"/>
          </a:xfrm>
        </p:spPr>
        <p:txBody>
          <a:bodyPr>
            <a:normAutofit/>
          </a:bodyPr>
          <a:lstStyle/>
          <a:p>
            <a:r>
              <a:rPr lang="en-US" sz="2800" dirty="0"/>
              <a:t>Ras1 phosphorylation is stimulated by nitrogen starvation condition</a:t>
            </a:r>
          </a:p>
          <a:p>
            <a:r>
              <a:rPr lang="en-US" sz="2800" dirty="0"/>
              <a:t>Glycogen synthase kinase (GSK) is required for maximal phosphorylation of Ras1</a:t>
            </a:r>
          </a:p>
          <a:p>
            <a:r>
              <a:rPr lang="en-US" sz="2800" dirty="0"/>
              <a:t>Phosphorylation impairs plasma membrane localization of Ras1 protein and elevates cellular stress responses (autophagy and heat tolerance)</a:t>
            </a:r>
          </a:p>
        </p:txBody>
      </p:sp>
    </p:spTree>
    <p:extLst>
      <p:ext uri="{BB962C8B-B14F-4D97-AF65-F5344CB8AC3E}">
        <p14:creationId xmlns:p14="http://schemas.microsoft.com/office/powerpoint/2010/main" val="1582449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38807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Ras1 phosphorylation and its role in regulating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macroautophagy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3200" dirty="0"/>
          </a:p>
          <a:p>
            <a:r>
              <a:rPr lang="en-US" sz="3200" dirty="0"/>
              <a:t>Regulating oxidative stress responses by a deubiquitinating enzyme Ubp3 and a mitogen-activated protein kinase Mpk1</a:t>
            </a:r>
          </a:p>
        </p:txBody>
      </p:sp>
    </p:spTree>
    <p:extLst>
      <p:ext uri="{BB962C8B-B14F-4D97-AF65-F5344CB8AC3E}">
        <p14:creationId xmlns:p14="http://schemas.microsoft.com/office/powerpoint/2010/main" val="265473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Ubiquitination and DUBs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3" y="1394162"/>
            <a:ext cx="8470902" cy="358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894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UBP3    </a:t>
            </a:r>
            <a:r>
              <a:rPr lang="en-US" sz="2200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Ubiquitin-Specific Protease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12" y="2977227"/>
            <a:ext cx="7455542" cy="3880773"/>
          </a:xfrm>
        </p:spPr>
        <p:txBody>
          <a:bodyPr>
            <a:normAutofit/>
          </a:bodyPr>
          <a:lstStyle/>
          <a:p>
            <a:pPr lvl="0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C00000"/>
                </a:solidFill>
                <a:latin typeface="Arial Black" panose="020B0A04020102020204"/>
              </a:rPr>
              <a:t>USP10 (Human Ortholog USP)</a:t>
            </a: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Arial Black" panose="020B0A04020102020204"/>
              </a:rPr>
              <a:t>Regulator </a:t>
            </a:r>
          </a:p>
          <a:p>
            <a:pPr lvl="2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C00000"/>
                </a:solidFill>
                <a:latin typeface="Arial Black" panose="020B0A04020102020204"/>
              </a:rPr>
              <a:t>p53 Tumor Repressor Gene</a:t>
            </a:r>
          </a:p>
          <a:p>
            <a:pPr lvl="2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C00000"/>
                </a:solidFill>
                <a:latin typeface="Arial Black" panose="020B0A04020102020204"/>
              </a:rPr>
              <a:t>Sirt6  DNA Damage </a:t>
            </a:r>
            <a:r>
              <a:rPr lang="en-US" b="1" dirty="0" err="1">
                <a:solidFill>
                  <a:srgbClr val="C00000"/>
                </a:solidFill>
                <a:latin typeface="Arial Black" panose="020B0A04020102020204"/>
              </a:rPr>
              <a:t>Repairment</a:t>
            </a:r>
            <a:endParaRPr lang="en-US" b="1" dirty="0">
              <a:solidFill>
                <a:srgbClr val="C00000"/>
              </a:solidFill>
              <a:latin typeface="Arial Black" panose="020B0A04020102020204"/>
            </a:endParaRPr>
          </a:p>
          <a:p>
            <a:pPr lvl="2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C00000"/>
                </a:solidFill>
                <a:latin typeface="Arial Black" panose="020B0A04020102020204"/>
              </a:rPr>
              <a:t>BECN1 autophagy, PIK3C3/VPS34 complexes</a:t>
            </a: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C00000"/>
                </a:solidFill>
                <a:latin typeface="Arial Black" panose="020B0A04020102020204"/>
              </a:rPr>
              <a:t>Prognostic Factor for Gastric Carcinoma</a:t>
            </a:r>
            <a:endParaRPr lang="en-US" sz="1800" dirty="0"/>
          </a:p>
        </p:txBody>
      </p:sp>
      <p:sp>
        <p:nvSpPr>
          <p:cNvPr id="4" name="Oval 3"/>
          <p:cNvSpPr/>
          <p:nvPr/>
        </p:nvSpPr>
        <p:spPr>
          <a:xfrm>
            <a:off x="2748431" y="1991595"/>
            <a:ext cx="579955" cy="246943"/>
          </a:xfrm>
          <a:prstGeom prst="ellipse">
            <a:avLst/>
          </a:prstGeom>
          <a:solidFill>
            <a:srgbClr val="FF9900"/>
          </a:solidFill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72902" y="1945789"/>
            <a:ext cx="870196" cy="338555"/>
          </a:xfrm>
          <a:prstGeom prst="ellipse">
            <a:avLst/>
          </a:prstGeom>
          <a:solidFill>
            <a:srgbClr val="FF9900"/>
          </a:solidFill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62955" y="1972850"/>
            <a:ext cx="681333" cy="284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40022" y="1875285"/>
            <a:ext cx="1104267" cy="479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8586" y="1884234"/>
            <a:ext cx="110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Usp10</a:t>
            </a:r>
          </a:p>
        </p:txBody>
      </p:sp>
      <p:sp>
        <p:nvSpPr>
          <p:cNvPr id="9" name="Rectangle 8"/>
          <p:cNvSpPr/>
          <p:nvPr/>
        </p:nvSpPr>
        <p:spPr>
          <a:xfrm>
            <a:off x="5021417" y="1947446"/>
            <a:ext cx="7697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G3BP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66229" y="1961178"/>
            <a:ext cx="583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en-US" sz="1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Bre5</a:t>
            </a:r>
            <a:endParaRPr lang="en-US" sz="1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69492" y="1945789"/>
            <a:ext cx="793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Ubp3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3397697" y="1955496"/>
            <a:ext cx="152107" cy="3191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3541044" y="1955496"/>
            <a:ext cx="152107" cy="319140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3685897" y="1955496"/>
            <a:ext cx="152107" cy="31914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6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6347714" cy="3880773"/>
          </a:xfrm>
        </p:spPr>
        <p:txBody>
          <a:bodyPr>
            <a:normAutofit/>
          </a:bodyPr>
          <a:lstStyle/>
          <a:p>
            <a:r>
              <a:rPr lang="en-US" sz="2400" dirty="0"/>
              <a:t>Ras1 phosphorylation and its role in regulating </a:t>
            </a:r>
            <a:r>
              <a:rPr lang="en-US" sz="2400" dirty="0" err="1"/>
              <a:t>macroautophagy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Regulating oxidative stress responses by a deubiquitinating enzyme Ubp3 and a mitogen-activated protein kinase Mpk1</a:t>
            </a:r>
          </a:p>
        </p:txBody>
      </p:sp>
    </p:spTree>
    <p:extLst>
      <p:ext uri="{BB962C8B-B14F-4D97-AF65-F5344CB8AC3E}">
        <p14:creationId xmlns:p14="http://schemas.microsoft.com/office/powerpoint/2010/main" val="102932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729" y="2689129"/>
            <a:ext cx="6347714" cy="3880773"/>
          </a:xfrm>
        </p:spPr>
        <p:txBody>
          <a:bodyPr>
            <a:normAutofit/>
          </a:bodyPr>
          <a:lstStyle/>
          <a:p>
            <a:pPr lvl="0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UBP3: </a:t>
            </a:r>
            <a:r>
              <a:rPr lang="en-US" sz="20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Thiol-Dependent</a:t>
            </a:r>
            <a:endParaRPr lang="en-US" sz="2400" b="1" dirty="0">
              <a:solidFill>
                <a:srgbClr val="A5300F">
                  <a:lumMod val="75000"/>
                </a:srgbClr>
              </a:solidFill>
              <a:latin typeface="Arial Black" panose="020B0A04020102020204"/>
            </a:endParaRPr>
          </a:p>
          <a:p>
            <a:pPr lvl="0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Ubp3-Bre5 </a:t>
            </a:r>
            <a:r>
              <a:rPr lang="en-US" sz="2000" b="1" dirty="0" err="1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Deubiquitination</a:t>
            </a:r>
            <a:r>
              <a:rPr lang="en-US" sz="20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 complex</a:t>
            </a:r>
            <a:endParaRPr lang="en-US" sz="2400" b="1" dirty="0">
              <a:solidFill>
                <a:srgbClr val="A5300F">
                  <a:lumMod val="75000"/>
                </a:srgbClr>
              </a:solidFill>
              <a:latin typeface="Arial Black" panose="020B0A04020102020204"/>
            </a:endParaRP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Response to DNA replication stress</a:t>
            </a: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In response to </a:t>
            </a:r>
            <a:r>
              <a:rPr lang="en-US" sz="1800" b="1" dirty="0" err="1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osmo</a:t>
            </a:r>
            <a:r>
              <a:rPr lang="en-US" sz="18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-stress </a:t>
            </a:r>
          </a:p>
          <a:p>
            <a:pPr lvl="2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Hog1: Phosphorylation at Ser695 </a:t>
            </a: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RNA Polymerases</a:t>
            </a: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Transportation between ER and Golgi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UBP3    </a:t>
            </a:r>
            <a:r>
              <a:rPr lang="en-US" sz="2200" dirty="0">
                <a:solidFill>
                  <a:srgbClr val="A5300F">
                    <a:lumMod val="75000"/>
                  </a:srgbClr>
                </a:solidFill>
                <a:latin typeface="Arial Black" panose="020B0A04020102020204"/>
              </a:rPr>
              <a:t>Ubiquitin-Specific Protease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748431" y="1991595"/>
            <a:ext cx="579955" cy="246943"/>
          </a:xfrm>
          <a:prstGeom prst="ellipse">
            <a:avLst/>
          </a:prstGeom>
          <a:solidFill>
            <a:srgbClr val="FF9900"/>
          </a:solidFill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72902" y="1945789"/>
            <a:ext cx="870196" cy="338555"/>
          </a:xfrm>
          <a:prstGeom prst="ellipse">
            <a:avLst/>
          </a:prstGeom>
          <a:solidFill>
            <a:srgbClr val="FF9900"/>
          </a:solidFill>
          <a:ln>
            <a:solidFill>
              <a:srgbClr val="CC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62955" y="1972850"/>
            <a:ext cx="681333" cy="284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940022" y="1875285"/>
            <a:ext cx="1104267" cy="479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38586" y="1884234"/>
            <a:ext cx="110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Usp10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3315" y="1930400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G3BP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66229" y="1961178"/>
            <a:ext cx="583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en-US" sz="1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Bre5</a:t>
            </a:r>
            <a:endParaRPr lang="en-US" sz="1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69492" y="1945789"/>
            <a:ext cx="793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Ubp3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hevron 11"/>
          <p:cNvSpPr/>
          <p:nvPr/>
        </p:nvSpPr>
        <p:spPr>
          <a:xfrm>
            <a:off x="3397697" y="1955496"/>
            <a:ext cx="152107" cy="3191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Chevron 12"/>
          <p:cNvSpPr/>
          <p:nvPr/>
        </p:nvSpPr>
        <p:spPr>
          <a:xfrm>
            <a:off x="3541044" y="1955496"/>
            <a:ext cx="152107" cy="319140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Chevron 13"/>
          <p:cNvSpPr/>
          <p:nvPr/>
        </p:nvSpPr>
        <p:spPr>
          <a:xfrm>
            <a:off x="3685897" y="1955496"/>
            <a:ext cx="152107" cy="31914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34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</a:rPr>
              <a:t>Oxidative Stress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09599" y="1768509"/>
            <a:ext cx="8373627" cy="398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5300F"/>
              </a:buClr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</a:rPr>
              <a:t>Toxic Effects </a:t>
            </a:r>
            <a:r>
              <a:rPr lang="en-US" sz="2400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  <a:sym typeface="Wingdings" panose="05000000000000000000" pitchFamily="2" charset="2"/>
              </a:rPr>
              <a:t></a:t>
            </a:r>
            <a:r>
              <a:rPr lang="en-US" sz="2400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</a:rPr>
              <a:t> Aging/Cancer</a:t>
            </a: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</a:rPr>
              <a:t>Peroxides and Free Radicals</a:t>
            </a:r>
          </a:p>
          <a:p>
            <a:pPr>
              <a:buClr>
                <a:srgbClr val="A5300F"/>
              </a:buClr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</a:rPr>
              <a:t>Damage all Cellular Components</a:t>
            </a: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</a:rPr>
              <a:t>DNA</a:t>
            </a: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</a:rPr>
              <a:t>Protein</a:t>
            </a:r>
          </a:p>
          <a:p>
            <a:pPr lvl="1">
              <a:buClr>
                <a:srgbClr val="A5300F"/>
              </a:buClr>
              <a:buFont typeface="Wingdings" panose="05000000000000000000" pitchFamily="2" charset="2"/>
              <a:buChar char="v"/>
              <a:defRPr/>
            </a:pPr>
            <a:r>
              <a:rPr lang="en-US" sz="2000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</a:rPr>
              <a:t>Lipid</a:t>
            </a:r>
          </a:p>
          <a:p>
            <a:pPr>
              <a:buClr>
                <a:srgbClr val="A5300F"/>
              </a:buClr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rgbClr val="A5300F">
                    <a:lumMod val="50000"/>
                  </a:srgbClr>
                </a:solidFill>
                <a:latin typeface="Arial Black" panose="020B0A04020102020204"/>
              </a:rPr>
              <a:t>Mitochondria and Peroxisome</a:t>
            </a:r>
          </a:p>
        </p:txBody>
      </p:sp>
    </p:spTree>
    <p:extLst>
      <p:ext uri="{BB962C8B-B14F-4D97-AF65-F5344CB8AC3E}">
        <p14:creationId xmlns:p14="http://schemas.microsoft.com/office/powerpoint/2010/main" val="334561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6993700" cy="1320800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ubp3</a:t>
            </a: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mutant is sensitive to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oxidative stress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" y="2231829"/>
            <a:ext cx="9092171" cy="35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7106434" cy="1320800"/>
          </a:xfrm>
        </p:spPr>
        <p:txBody>
          <a:bodyPr>
            <a:noAutofit/>
          </a:bodyPr>
          <a:lstStyle/>
          <a:p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bre5</a:t>
            </a: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mutant is also sensitive to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oxidative stress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52" y="2426307"/>
            <a:ext cx="9062032" cy="3298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4147"/>
          <a:stretch/>
        </p:blipFill>
        <p:spPr>
          <a:xfrm>
            <a:off x="363255" y="2132574"/>
            <a:ext cx="8723829" cy="3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5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347713" cy="1320800"/>
          </a:xfrm>
        </p:spPr>
        <p:txBody>
          <a:bodyPr>
            <a:normAutofit/>
          </a:bodyPr>
          <a:lstStyle/>
          <a:p>
            <a:r>
              <a:rPr lang="en-US" sz="3200" b="1" i="1" dirty="0">
                <a:latin typeface="Arial Black" panose="020B0A04020102020204" pitchFamily="34" charset="0"/>
              </a:rPr>
              <a:t>ubp3</a:t>
            </a:r>
            <a:r>
              <a:rPr lang="en-US" sz="3200" b="1" dirty="0">
                <a:latin typeface="Arial Black" panose="020B0A04020102020204" pitchFamily="34" charset="0"/>
              </a:rPr>
              <a:t> mutant has higher level of intracellular ROS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03" y="2161818"/>
            <a:ext cx="3286029" cy="3328704"/>
          </a:xfrm>
          <a:prstGeom prst="rect">
            <a:avLst/>
          </a:prstGeom>
        </p:spPr>
      </p:pic>
      <p:pic>
        <p:nvPicPr>
          <p:cNvPr id="1026" name="Picture 2" descr="Dichlorofluorescein.sv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499296"/>
            <a:ext cx="1963101" cy="123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thermofisher.com/content/dam/LifeTech/Documents/chemstructures/images/3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20" y="2547021"/>
            <a:ext cx="30861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30855" y="1800496"/>
            <a:ext cx="38253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1600" b="1" dirty="0" err="1">
                <a:solidFill>
                  <a:srgbClr val="333333"/>
                </a:solidFill>
              </a:rPr>
              <a:t>dichlorodihydrofluorescein</a:t>
            </a:r>
            <a:r>
              <a:rPr lang="en-US" sz="1600" b="1" dirty="0">
                <a:solidFill>
                  <a:srgbClr val="333333"/>
                </a:solidFill>
              </a:rPr>
              <a:t> diacetate H</a:t>
            </a:r>
            <a:r>
              <a:rPr lang="en-US" sz="1600" b="1" baseline="-25000" dirty="0">
                <a:solidFill>
                  <a:srgbClr val="333333"/>
                </a:solidFill>
              </a:rPr>
              <a:t>2</a:t>
            </a:r>
            <a:r>
              <a:rPr lang="en-US" sz="1600" b="1" dirty="0">
                <a:solidFill>
                  <a:srgbClr val="333333"/>
                </a:solidFill>
              </a:rPr>
              <a:t>DCFDA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4785" y="344052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***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1645" y="338672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***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47475" y="248126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55091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6858000" cy="13208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Blocking Ubp3 phosphorylation at Ser695 renders cells more sensitive to oxidative stress 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2279"/>
            <a:ext cx="3943350" cy="221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6" y="4236522"/>
            <a:ext cx="4137660" cy="224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81600" y="3780004"/>
            <a:ext cx="13035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VP</a:t>
            </a:r>
            <a:r>
              <a:rPr lang="en-US" sz="4000" dirty="0">
                <a:solidFill>
                  <a:srgbClr val="FF0000"/>
                </a:solidFill>
              </a:rPr>
              <a:t>S</a:t>
            </a:r>
            <a:r>
              <a:rPr lang="en-US" sz="40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18051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44387"/>
            <a:ext cx="3758361" cy="335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344387"/>
            <a:ext cx="3074645" cy="31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5791201" cy="1320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Disrupting MPK1 but not any other MAPK renders cells more </a:t>
            </a:r>
            <a:r>
              <a:rPr lang="en-US" b="1" dirty="0">
                <a:latin typeface="Arial Black" panose="020B0A04020102020204" pitchFamily="34" charset="0"/>
              </a:rPr>
              <a:t>sensitive</a:t>
            </a:r>
            <a:r>
              <a:rPr lang="en-US" dirty="0">
                <a:latin typeface="Arial Black" panose="020B0A04020102020204" pitchFamily="34" charset="0"/>
              </a:rPr>
              <a:t> to oxidative stress</a:t>
            </a:r>
          </a:p>
        </p:txBody>
      </p:sp>
    </p:spTree>
    <p:extLst>
      <p:ext uri="{BB962C8B-B14F-4D97-AF65-F5344CB8AC3E}">
        <p14:creationId xmlns:p14="http://schemas.microsoft.com/office/powerpoint/2010/main" val="4207002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latin typeface="Arial Black" panose="020B0A04020102020204" pitchFamily="34" charset="0"/>
              </a:rPr>
              <a:t>Similar to ubp3 mutant, mpk1 </a:t>
            </a:r>
            <a:r>
              <a:rPr lang="en-US" dirty="0">
                <a:latin typeface="Arial Black" panose="020B0A04020102020204" pitchFamily="34" charset="0"/>
              </a:rPr>
              <a:t>mutant has higher level of intracellular ROS</a:t>
            </a:r>
          </a:p>
        </p:txBody>
      </p:sp>
      <p:pic>
        <p:nvPicPr>
          <p:cNvPr id="4" name="Picture 4" descr="https://www.thermofisher.com/content/dam/LifeTech/Documents/chemstructures/images/3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49" y="2726972"/>
            <a:ext cx="30861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FD2B27E-CB6B-4E0B-8AF6-747A3FC219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2021605"/>
              </p:ext>
            </p:extLst>
          </p:nvPr>
        </p:nvGraphicFramePr>
        <p:xfrm>
          <a:off x="369865" y="2305385"/>
          <a:ext cx="3476624" cy="3000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47219" y="298177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6474" y="271282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***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7479" y="249766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</a:rPr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52381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347713" cy="13208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Oxidative Stress </a:t>
            </a:r>
            <a:r>
              <a:rPr lang="en-US" sz="3200" dirty="0">
                <a:latin typeface="Arial Black" panose="020B0A04020102020204" pitchFamily="34" charset="0"/>
              </a:rPr>
              <a:t>triggers </a:t>
            </a:r>
            <a:r>
              <a:rPr lang="en-US" sz="3200" b="1" dirty="0">
                <a:latin typeface="Arial Black" panose="020B0A04020102020204" pitchFamily="34" charset="0"/>
              </a:rPr>
              <a:t>Mpk1</a:t>
            </a:r>
            <a:r>
              <a:rPr lang="en-US" sz="3200" dirty="0">
                <a:latin typeface="Arial Black" panose="020B0A04020102020204" pitchFamily="34" charset="0"/>
              </a:rPr>
              <a:t> activation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828800"/>
            <a:ext cx="50673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5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5943601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Mpk1</a:t>
            </a:r>
            <a:r>
              <a:rPr lang="en-US" sz="3200" dirty="0">
                <a:latin typeface="Arial Black" panose="020B0A04020102020204" pitchFamily="34" charset="0"/>
              </a:rPr>
              <a:t> interacts with </a:t>
            </a:r>
            <a:r>
              <a:rPr lang="en-US" sz="3200" b="1" dirty="0">
                <a:latin typeface="Arial Black" panose="020B0A04020102020204" pitchFamily="34" charset="0"/>
              </a:rPr>
              <a:t>Ubp3</a:t>
            </a:r>
            <a:endParaRPr lang="en-US" sz="3200" i="1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708468"/>
            <a:ext cx="3654920" cy="3380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2060369"/>
            <a:ext cx="3466169" cy="28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10600" cy="13208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Ras proteins are important small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GTPases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that control cell growth and proliferation 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02" y="1919752"/>
            <a:ext cx="2867930" cy="3018496"/>
          </a:xfrm>
          <a:prstGeom prst="rect">
            <a:avLst/>
          </a:prstGeom>
          <a:noFill/>
        </p:spPr>
      </p:pic>
      <p:pic>
        <p:nvPicPr>
          <p:cNvPr id="1026" name="Picture 2" descr="Diagram of the RAS Pat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70063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National Cancer Institu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National Cancer Institut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National Cancer Institut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National Cancer Institut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01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6781800" cy="1320800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UCH</a:t>
            </a:r>
            <a:r>
              <a:rPr lang="en-US" sz="3200" dirty="0">
                <a:latin typeface="Arial Black" panose="020B0A04020102020204" pitchFamily="34" charset="0"/>
              </a:rPr>
              <a:t> domain of </a:t>
            </a:r>
            <a:r>
              <a:rPr lang="en-US" sz="3200" b="1" dirty="0">
                <a:latin typeface="Arial Black" panose="020B0A04020102020204" pitchFamily="34" charset="0"/>
              </a:rPr>
              <a:t>Ubp3</a:t>
            </a:r>
            <a:r>
              <a:rPr lang="en-US" sz="3200" dirty="0">
                <a:latin typeface="Arial Black" panose="020B0A04020102020204" pitchFamily="34" charset="0"/>
              </a:rPr>
              <a:t> is sufficient to interact with </a:t>
            </a:r>
            <a:r>
              <a:rPr lang="en-US" sz="3200" b="1" dirty="0">
                <a:latin typeface="Arial Black" panose="020B0A04020102020204" pitchFamily="34" charset="0"/>
              </a:rPr>
              <a:t>Mpk1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275" y="1600200"/>
            <a:ext cx="3669176" cy="1589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69" y="3505200"/>
            <a:ext cx="4644188" cy="29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28600"/>
            <a:ext cx="4800600" cy="685800"/>
          </a:xfrm>
        </p:spPr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Kinase Assay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3914076" cy="314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81400" y="5743900"/>
            <a:ext cx="249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48874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6347713" cy="838200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Future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5400"/>
            <a:ext cx="6324601" cy="46482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In vitro kinase assay to determine whether Mpk1 phosphorylates Ubp3 on Ser695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Determine if the effect of Ubp3-S695A mutant is dependent on Mpk1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Determine how Ubp3 is regulated by its phosphorylation on Ser695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Catalytic Activity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Subcellular localization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Stability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4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74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27321" y="788528"/>
            <a:ext cx="8272130" cy="3007127"/>
          </a:xfrm>
        </p:spPr>
        <p:txBody>
          <a:bodyPr/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Regulation Of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Membrane</a:t>
            </a: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Protein</a:t>
            </a: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 Ubiquitination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By</a:t>
            </a: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  </a:t>
            </a:r>
            <a:b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Prenylated Miy1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In Yeast</a:t>
            </a:r>
            <a:endParaRPr lang="en-US" sz="4000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63118" y="4247604"/>
            <a:ext cx="3692324" cy="1840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Saint Louis University</a:t>
            </a:r>
          </a:p>
          <a:p>
            <a:pPr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Biology Department</a:t>
            </a:r>
          </a:p>
          <a:p>
            <a:pPr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Dr.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Yuqi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 Wang’s Lab </a:t>
            </a:r>
          </a:p>
          <a:p>
            <a:pPr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Xin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Jin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 (Randy)</a:t>
            </a:r>
          </a:p>
          <a:p>
            <a:pPr>
              <a:buClr>
                <a:srgbClr val="90C226"/>
              </a:buClr>
            </a:pP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931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Miy1(MINDY-1) Is a New Family of Deubiquitinating Enzymes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21" y="2677805"/>
            <a:ext cx="3987601" cy="395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301" y="2926307"/>
            <a:ext cx="2663561" cy="3461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21" y="1756068"/>
            <a:ext cx="5176284" cy="77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610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609600"/>
            <a:ext cx="8534401" cy="1320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MIU motif of MINDY‐1 recognizes K48‐linked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polyubiquitin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chains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16" y="2103140"/>
            <a:ext cx="2783908" cy="247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489" y="5123621"/>
            <a:ext cx="51339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83680" y="5062993"/>
            <a:ext cx="349858" cy="836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15" y="3502803"/>
            <a:ext cx="4040008" cy="115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873117" y="4343935"/>
            <a:ext cx="464529" cy="238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74760" y="3653529"/>
            <a:ext cx="464529" cy="238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897" y="1541720"/>
            <a:ext cx="5185565" cy="158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11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Protein Prenylation 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85" y="1182086"/>
            <a:ext cx="5568107" cy="371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876800"/>
            <a:ext cx="2807005" cy="165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6532052"/>
            <a:ext cx="87014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Marcos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Malumbres</a:t>
            </a:r>
            <a:r>
              <a:rPr lang="en-US" sz="1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Mariano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Barbacid,</a:t>
            </a:r>
            <a:r>
              <a:rPr lang="en-US" sz="11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</a:t>
            </a: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oncogenes: the first 30 years [J]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Nature Reviews Cancer 3, 459-465 (June 2003) | doi:10.1038/nrc1097</a:t>
            </a:r>
          </a:p>
          <a:p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1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951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Miy1 is a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Prenylated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, </a:t>
            </a:r>
            <a:b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</a:b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		Membrane-Binding Protein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98" y="2287901"/>
            <a:ext cx="3220114" cy="258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69" y="2077150"/>
            <a:ext cx="3007980" cy="300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07562" y="5231219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srgbClr val="54A021">
                    <a:lumMod val="50000"/>
                  </a:srgbClr>
                </a:solidFill>
                <a:latin typeface="Arial Black" panose="020B0A04020102020204" pitchFamily="34" charset="0"/>
              </a:rPr>
              <a:t>GFP-FLAG-Miy1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3117" y="5178054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Arial Black" panose="020B0A04020102020204" pitchFamily="34" charset="0"/>
              </a:rPr>
              <a:t>FLAG-Miy1</a:t>
            </a:r>
          </a:p>
        </p:txBody>
      </p:sp>
    </p:spTree>
    <p:extLst>
      <p:ext uri="{BB962C8B-B14F-4D97-AF65-F5344CB8AC3E}">
        <p14:creationId xmlns:p14="http://schemas.microsoft.com/office/powerpoint/2010/main" val="1544702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Prenylation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 is required for anchoring Miy1 to membrane</a:t>
            </a:r>
            <a:b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</a:br>
            <a:endParaRPr lang="en-US" sz="3200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10246" r="11513" b="6093"/>
          <a:stretch/>
        </p:blipFill>
        <p:spPr>
          <a:xfrm>
            <a:off x="3139555" y="2964152"/>
            <a:ext cx="2297418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964152"/>
            <a:ext cx="2286000" cy="228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99" y="2964152"/>
            <a:ext cx="2286000" cy="2286000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13828732">
            <a:off x="1006213" y="4314453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 rot="13828732">
            <a:off x="2544616" y="3848380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13828732">
            <a:off x="1577714" y="4157282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3828732">
            <a:off x="2170544" y="3600433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 rot="13828732">
            <a:off x="2568309" y="4540107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13828732">
            <a:off x="4435391" y="3877522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Isosceles Triangle 19"/>
          <p:cNvSpPr/>
          <p:nvPr/>
        </p:nvSpPr>
        <p:spPr>
          <a:xfrm rot="13828732">
            <a:off x="3912433" y="4460793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3828732">
            <a:off x="3997083" y="4125617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 rot="13828732">
            <a:off x="4093461" y="3380692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rot="13828732">
            <a:off x="4524627" y="4701247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13828732">
            <a:off x="6799461" y="4701248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 rot="13828732">
            <a:off x="6161766" y="4780561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13828732">
            <a:off x="6751756" y="4194227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13828732">
            <a:off x="6908930" y="3503627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Isosceles Triangle 27"/>
          <p:cNvSpPr/>
          <p:nvPr/>
        </p:nvSpPr>
        <p:spPr>
          <a:xfrm rot="13828732">
            <a:off x="7889475" y="3416045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6601" y="2128966"/>
            <a:ext cx="661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srgbClr val="2C3C43">
                    <a:lumMod val="50000"/>
                  </a:srgb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CAAX is essential for the Localization of Miy1</a:t>
            </a:r>
            <a:endParaRPr lang="en-US" dirty="0">
              <a:solidFill>
                <a:srgbClr val="2C3C43">
                  <a:lumMod val="50000"/>
                </a:srgb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9169" y="5474284"/>
            <a:ext cx="249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GFP-Miy1</a:t>
            </a:r>
            <a:r>
              <a:rPr lang="en-US" sz="2000" b="1" baseline="30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wt</a:t>
            </a:r>
            <a:r>
              <a:rPr lang="en-US" sz="2000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 </a:t>
            </a:r>
            <a:r>
              <a:rPr lang="en-US" b="1" i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by4741</a:t>
            </a:r>
            <a:endParaRPr lang="en-US" sz="2000" b="1" i="1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95429" y="5474284"/>
            <a:ext cx="249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GFP-Miy1 </a:t>
            </a:r>
            <a:r>
              <a:rPr lang="en-US" b="1" baseline="30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C357S </a:t>
            </a:r>
            <a:r>
              <a:rPr lang="en-US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b="1" i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by4741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27296" y="5474284"/>
            <a:ext cx="320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GFP-Miy1 </a:t>
            </a:r>
            <a:r>
              <a:rPr lang="en-US" b="1" baseline="30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C357*Stop </a:t>
            </a:r>
            <a:r>
              <a:rPr lang="en-US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b="1" i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by4741</a:t>
            </a:r>
          </a:p>
        </p:txBody>
      </p:sp>
    </p:spTree>
    <p:extLst>
      <p:ext uri="{BB962C8B-B14F-4D97-AF65-F5344CB8AC3E}">
        <p14:creationId xmlns:p14="http://schemas.microsoft.com/office/powerpoint/2010/main" val="2574958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Xinjin\Desktop\20161202_pH707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71" y="295243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Prenylation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 is required for anchoring Miy1 to membrane</a:t>
            </a:r>
            <a:b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</a:br>
            <a:endParaRPr lang="en-US" sz="3200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10246" r="11513" b="6093"/>
          <a:stretch/>
        </p:blipFill>
        <p:spPr>
          <a:xfrm>
            <a:off x="5803530" y="2952438"/>
            <a:ext cx="2297418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5027" y="5474284"/>
            <a:ext cx="249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GFP-Miy1</a:t>
            </a:r>
            <a:r>
              <a:rPr lang="en-US" sz="2000" b="1" baseline="30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wt</a:t>
            </a:r>
            <a:r>
              <a:rPr lang="en-US" sz="2000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 </a:t>
            </a:r>
            <a:r>
              <a:rPr lang="en-US" b="1" i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by4741</a:t>
            </a:r>
            <a:endParaRPr lang="en-US" sz="2000" b="1" i="1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7541" y="5474284"/>
            <a:ext cx="249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GFP-Miy1 </a:t>
            </a:r>
            <a:r>
              <a:rPr lang="en-US" b="1" baseline="30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C357S </a:t>
            </a:r>
            <a:r>
              <a:rPr lang="en-US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b="1" i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by4741</a:t>
            </a:r>
          </a:p>
        </p:txBody>
      </p:sp>
      <p:sp>
        <p:nvSpPr>
          <p:cNvPr id="5" name="Isosceles Triangle 4"/>
          <p:cNvSpPr/>
          <p:nvPr/>
        </p:nvSpPr>
        <p:spPr>
          <a:xfrm rot="13828732">
            <a:off x="1386870" y="3829891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 rot="13828732">
            <a:off x="2437189" y="3916828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13828732">
            <a:off x="1653515" y="3314989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 rot="13828732">
            <a:off x="2208709" y="3330113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 rot="13828732">
            <a:off x="2496349" y="4780561"/>
            <a:ext cx="83127" cy="27709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13828732">
            <a:off x="7522599" y="3882109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Isosceles Triangle 19"/>
          <p:cNvSpPr/>
          <p:nvPr/>
        </p:nvSpPr>
        <p:spPr>
          <a:xfrm rot="13828732">
            <a:off x="6590111" y="4456081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3828732">
            <a:off x="6666140" y="4107323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 rot="13828732">
            <a:off x="6737804" y="3325327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rot="13828732">
            <a:off x="7934697" y="4095497"/>
            <a:ext cx="83127" cy="27709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599" y="2087226"/>
            <a:ext cx="7322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srgbClr val="2C3C43">
                    <a:lumMod val="50000"/>
                  </a:srgb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Ram1 is </a:t>
            </a:r>
            <a:r>
              <a:rPr lang="en-US" b="1" dirty="0">
                <a:solidFill>
                  <a:srgbClr val="2C3C43">
                    <a:lumMod val="50000"/>
                  </a:srgbClr>
                </a:solidFill>
                <a:latin typeface="Symbol" panose="05050102010706020507" pitchFamily="18" charset="2"/>
                <a:cs typeface="Calibri Light" panose="020F0302020204030204" pitchFamily="34" charset="0"/>
              </a:rPr>
              <a:t>b </a:t>
            </a:r>
            <a:r>
              <a:rPr lang="en-US" dirty="0">
                <a:solidFill>
                  <a:srgbClr val="2C3C43">
                    <a:lumMod val="50000"/>
                  </a:srgb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subunit of CAAX farnesyltransferase (</a:t>
            </a:r>
            <a:r>
              <a:rPr lang="en-US" dirty="0" err="1">
                <a:solidFill>
                  <a:srgbClr val="2C3C43">
                    <a:lumMod val="50000"/>
                  </a:srgb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FTase</a:t>
            </a:r>
            <a:r>
              <a:rPr lang="en-US" dirty="0">
                <a:solidFill>
                  <a:srgbClr val="2C3C43">
                    <a:lumMod val="50000"/>
                  </a:srgb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)</a:t>
            </a:r>
            <a:endParaRPr lang="en-US" dirty="0">
              <a:solidFill>
                <a:srgbClr val="2C3C43">
                  <a:lumMod val="50000"/>
                </a:srgbClr>
              </a:solidFill>
            </a:endParaRPr>
          </a:p>
        </p:txBody>
      </p:sp>
      <p:pic>
        <p:nvPicPr>
          <p:cNvPr id="2050" name="Picture 2" descr="C:\Users\Xinjin\Desktop\20161130_Miy1cstop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34" y="2952438"/>
            <a:ext cx="229686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096059" y="5454171"/>
            <a:ext cx="2495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2000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GFP-Miy1</a:t>
            </a:r>
            <a:r>
              <a:rPr lang="en-US" sz="2000" b="1" baseline="30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wt</a:t>
            </a:r>
            <a:r>
              <a:rPr lang="en-US" sz="2000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 </a:t>
            </a:r>
            <a:r>
              <a:rPr lang="en-US" b="1" i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ram1</a:t>
            </a:r>
            <a:endParaRPr lang="en-US" sz="2000" b="1" i="1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Isosceles Triangle 29"/>
          <p:cNvSpPr/>
          <p:nvPr/>
        </p:nvSpPr>
        <p:spPr>
          <a:xfrm rot="13828732">
            <a:off x="5073761" y="2945834"/>
            <a:ext cx="83127" cy="277091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 rot="13828732">
            <a:off x="3817463" y="3555443"/>
            <a:ext cx="83127" cy="277091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>
          <a:xfrm rot="13828732">
            <a:off x="3920435" y="4498691"/>
            <a:ext cx="83127" cy="277091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 rot="13828732">
            <a:off x="4315859" y="4016768"/>
            <a:ext cx="83127" cy="277091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Isosceles Triangle 33"/>
          <p:cNvSpPr/>
          <p:nvPr/>
        </p:nvSpPr>
        <p:spPr>
          <a:xfrm rot="13828732">
            <a:off x="4661855" y="4671689"/>
            <a:ext cx="83127" cy="277091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9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382000" cy="762000"/>
          </a:xfrm>
        </p:spPr>
        <p:txBody>
          <a:bodyPr>
            <a:noAutofit/>
          </a:bodyPr>
          <a:lstStyle/>
          <a:p>
            <a:r>
              <a:rPr lang="en-US" sz="29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Ras-mediated signaling in yeast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047" y="1228648"/>
            <a:ext cx="8306753" cy="355758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959237"/>
            <a:ext cx="7464933" cy="155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0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496433" cy="1320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Miy1 localizes at Nuclear peripheral ER and Cellular Membrane</a:t>
            </a:r>
            <a:endParaRPr 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02219" y="1972230"/>
            <a:ext cx="5222448" cy="447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96977" y="1962052"/>
            <a:ext cx="5122039" cy="455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769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8534401" cy="1320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 Light" panose="020F0302020204030204" pitchFamily="34" charset="0"/>
              </a:rPr>
              <a:t>Miy1 localizes at Nuclear peripheral ER and Cellular Membrane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30286" y="452319"/>
            <a:ext cx="5007934" cy="746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074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90C226">
                    <a:lumMod val="50000"/>
                  </a:srgb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Miy1 Mainly Regulates Membrane Protein Ubiquitination</a:t>
            </a:r>
            <a:endParaRPr 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9" y="1597062"/>
            <a:ext cx="4743548" cy="481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244" y="3936259"/>
            <a:ext cx="4105338" cy="191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42" y="2044774"/>
            <a:ext cx="3736742" cy="118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559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05" y="386316"/>
            <a:ext cx="8470604" cy="1320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Miy1 Mainly Regulates Membrane Protein Ubiquitination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4680809" cy="217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782" y="1435454"/>
            <a:ext cx="4466892" cy="504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217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832652" cy="13208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Rce1 mutant influences Miy1 mobility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09711"/>
            <a:ext cx="4017223" cy="369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676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19" y="1649207"/>
            <a:ext cx="4878622" cy="390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90C226">
                    <a:lumMod val="50000"/>
                  </a:srgb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Miy1 affects Ste2 modification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822" y="2587379"/>
            <a:ext cx="56841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Ubi</a:t>
            </a:r>
            <a:endParaRPr lang="en-US" sz="1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55232" y="3078333"/>
            <a:ext cx="568410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Ubi</a:t>
            </a:r>
            <a:endParaRPr lang="en-US" sz="1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9709" y="3078333"/>
            <a:ext cx="819455" cy="2616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  <a:latin typeface="Arial Black" panose="020B0A04020102020204" pitchFamily="34" charset="0"/>
              </a:rPr>
              <a:t>Poly-</a:t>
            </a:r>
            <a:r>
              <a:rPr lang="en-US" sz="1100" dirty="0" err="1">
                <a:solidFill>
                  <a:prstClr val="black"/>
                </a:solidFill>
                <a:latin typeface="Arial Black" panose="020B0A04020102020204" pitchFamily="34" charset="0"/>
              </a:rPr>
              <a:t>Ubi</a:t>
            </a:r>
            <a:endParaRPr lang="en-US" sz="11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77094" y="4651986"/>
            <a:ext cx="819455" cy="2616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  <a:latin typeface="Arial Black" panose="020B0A04020102020204" pitchFamily="34" charset="0"/>
              </a:rPr>
              <a:t>Poly-</a:t>
            </a:r>
            <a:r>
              <a:rPr lang="en-US" sz="1100" dirty="0" err="1">
                <a:solidFill>
                  <a:prstClr val="black"/>
                </a:solidFill>
                <a:latin typeface="Arial Black" panose="020B0A04020102020204" pitchFamily="34" charset="0"/>
              </a:rPr>
              <a:t>Ubi</a:t>
            </a:r>
            <a:endParaRPr lang="en-US" sz="11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32934" y="2573848"/>
            <a:ext cx="819455" cy="2616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ctr" defTabSz="457200"/>
            <a:r>
              <a:rPr lang="en-US" sz="1100" dirty="0">
                <a:solidFill>
                  <a:prstClr val="black"/>
                </a:solidFill>
                <a:latin typeface="Arial Black" panose="020B0A04020102020204" pitchFamily="34" charset="0"/>
              </a:rPr>
              <a:t>Poly-</a:t>
            </a:r>
            <a:r>
              <a:rPr lang="en-US" sz="1100" dirty="0" err="1">
                <a:solidFill>
                  <a:prstClr val="black"/>
                </a:solidFill>
                <a:latin typeface="Arial Black" panose="020B0A04020102020204" pitchFamily="34" charset="0"/>
              </a:rPr>
              <a:t>Ubi</a:t>
            </a:r>
            <a:endParaRPr lang="en-US" sz="1100" dirty="0">
              <a:solidFill>
                <a:prstClr val="black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6821" y="2198378"/>
            <a:ext cx="511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5400" dirty="0">
                <a:solidFill>
                  <a:srgbClr val="7030A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27" y="2447562"/>
            <a:ext cx="4327046" cy="246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1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1" animBg="1"/>
      <p:bldP spid="10" grpId="0" animBg="1"/>
      <p:bldP spid="16" grpId="0" animBg="1"/>
      <p:bldP spid="9" grpId="0" animBg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7261655" cy="1320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Something Beyond:</a:t>
            </a:r>
            <a:b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</a:b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Miy1 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is controlled by environmental </a:t>
            </a: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pH</a:t>
            </a:r>
            <a:endParaRPr lang="en-US" sz="2800" dirty="0">
              <a:solidFill>
                <a:schemeClr val="tx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28" name="Picture 4" descr="C:\Users\Xinjin\Desktop\20161202_pH50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31" y="165687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Xinjin\Desktop\20161202_pH60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52" y="165687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Xinjin\Desktop\20161202_pH705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193" y="1656876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Xinjin\Desktop\20161202_pH90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52" y="42711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Xinjin\Desktop\20161202_pH1001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193" y="42711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Xinjin\Desktop\20161202_pH801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31" y="42711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9131" y="165687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Black" panose="020B0A04020102020204" pitchFamily="34" charset="0"/>
              </a:rPr>
              <a:t>pH5.0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66252" y="165687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Black" panose="020B0A04020102020204" pitchFamily="34" charset="0"/>
              </a:rPr>
              <a:t>pH6.0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98669" y="165687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Black" panose="020B0A04020102020204" pitchFamily="34" charset="0"/>
              </a:rPr>
              <a:t>pH7.0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9130" y="427118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Black" panose="020B0A04020102020204" pitchFamily="34" charset="0"/>
              </a:rPr>
              <a:t>pH8.0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6252" y="427118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Black" panose="020B0A04020102020204" pitchFamily="34" charset="0"/>
              </a:rPr>
              <a:t>pH9.0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8669" y="427118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Arial Black" panose="020B0A04020102020204" pitchFamily="34" charset="0"/>
              </a:rPr>
              <a:t>pH10.0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88975" y="6488668"/>
            <a:ext cx="249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26590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539" y="1066800"/>
            <a:ext cx="8311117" cy="1320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Multiple Post-Translational Modifications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3" y="2524899"/>
            <a:ext cx="29527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06" y="2328529"/>
            <a:ext cx="4808496" cy="276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n 5"/>
          <p:cNvSpPr/>
          <p:nvPr/>
        </p:nvSpPr>
        <p:spPr>
          <a:xfrm rot="16200000">
            <a:off x="5299983" y="5403680"/>
            <a:ext cx="213361" cy="516665"/>
          </a:xfrm>
          <a:prstGeom prst="can">
            <a:avLst>
              <a:gd name="adj" fmla="val 28726"/>
            </a:avLst>
          </a:prstGeom>
          <a:solidFill>
            <a:srgbClr val="47CFFF">
              <a:alpha val="6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 rot="16200000">
            <a:off x="3763931" y="4590667"/>
            <a:ext cx="213361" cy="2122995"/>
          </a:xfrm>
          <a:prstGeom prst="can">
            <a:avLst>
              <a:gd name="adj" fmla="val 28726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 rot="16200000">
            <a:off x="5049394" y="5573982"/>
            <a:ext cx="213361" cy="159028"/>
          </a:xfrm>
          <a:prstGeom prst="can">
            <a:avLst>
              <a:gd name="adj" fmla="val 41892"/>
            </a:avLst>
          </a:prstGeom>
          <a:solidFill>
            <a:srgbClr val="FFFF00">
              <a:alpha val="7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 rot="16200000">
            <a:off x="4939490" y="5575392"/>
            <a:ext cx="213361" cy="153546"/>
          </a:xfrm>
          <a:prstGeom prst="can">
            <a:avLst>
              <a:gd name="adj" fmla="val 41892"/>
            </a:avLst>
          </a:prstGeom>
          <a:solidFill>
            <a:srgbClr val="FFFF00">
              <a:alpha val="70000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5780" y="5361574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00" dirty="0">
                <a:solidFill>
                  <a:prstClr val="black"/>
                </a:solidFill>
                <a:latin typeface="Arial Black" panose="020B0A04020102020204" pitchFamily="34" charset="0"/>
              </a:rPr>
              <a:t>4-258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96942" y="5363689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00" dirty="0">
                <a:solidFill>
                  <a:prstClr val="black"/>
                </a:solidFill>
                <a:latin typeface="Arial Black" panose="020B0A04020102020204" pitchFamily="34" charset="0"/>
              </a:rPr>
              <a:t>295-312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6560" y="5721337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00" dirty="0">
                <a:solidFill>
                  <a:prstClr val="black"/>
                </a:solidFill>
                <a:latin typeface="Arial Black" panose="020B0A04020102020204" pitchFamily="34" charset="0"/>
              </a:rPr>
              <a:t>310-341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2737551" y="5651379"/>
            <a:ext cx="95416" cy="7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932109" y="5644229"/>
            <a:ext cx="6114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666302" y="5640791"/>
            <a:ext cx="25177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8567" y="5501732"/>
            <a:ext cx="731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100" b="1" dirty="0">
                <a:solidFill>
                  <a:srgbClr val="FF0000"/>
                </a:solidFill>
                <a:latin typeface="Arial Black" panose="020B0A04020102020204" pitchFamily="34" charset="0"/>
              </a:rPr>
              <a:t>CAAX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32027" y="5537278"/>
            <a:ext cx="572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100" b="1" dirty="0">
                <a:solidFill>
                  <a:prstClr val="black"/>
                </a:solidFill>
                <a:latin typeface="Arial Black" panose="020B0A04020102020204" pitchFamily="34" charset="0"/>
              </a:rPr>
              <a:t>NH</a:t>
            </a:r>
            <a:r>
              <a:rPr lang="en-US" sz="1100" b="1" baseline="-25000" dirty="0">
                <a:solidFill>
                  <a:prstClr val="black"/>
                </a:solidFill>
                <a:latin typeface="Arial Black" panose="020B0A040201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5482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534" y="609600"/>
            <a:ext cx="8237839" cy="1320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Potential Role Of Miy1 In Regulating Cellular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Proteostasis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608" y="2858830"/>
            <a:ext cx="46863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998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4800600" cy="12192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Acknowledgement:</a:t>
            </a:r>
            <a:br>
              <a:rPr lang="en-US" sz="32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</a:br>
            <a:endParaRPr lang="en-US" sz="3600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780524"/>
            <a:ext cx="3134704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My PI: </a:t>
            </a:r>
            <a:r>
              <a:rPr lang="en-US" sz="2000" b="1" dirty="0">
                <a:latin typeface="Arial Black" panose="020B0A04020102020204" pitchFamily="34" charset="0"/>
              </a:rPr>
              <a:t> Dr. </a:t>
            </a:r>
            <a:r>
              <a:rPr lang="en-US" sz="2000" b="1" dirty="0" err="1">
                <a:latin typeface="Arial Black" panose="020B0A04020102020204" pitchFamily="34" charset="0"/>
              </a:rPr>
              <a:t>Yuqi</a:t>
            </a:r>
            <a:r>
              <a:rPr lang="en-US" sz="2000" b="1" dirty="0">
                <a:latin typeface="Arial Black" panose="020B0A04020102020204" pitchFamily="34" charset="0"/>
              </a:rPr>
              <a:t> Wang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Committee Members:</a:t>
            </a:r>
          </a:p>
          <a:p>
            <a:r>
              <a:rPr lang="en-US" b="1" dirty="0">
                <a:latin typeface="Arial Black" panose="020B0A04020102020204" pitchFamily="34" charset="0"/>
              </a:rPr>
              <a:t>Dr. Brian </a:t>
            </a:r>
            <a:r>
              <a:rPr lang="en-US" b="1" dirty="0" err="1">
                <a:latin typeface="Arial Black" panose="020B0A04020102020204" pitchFamily="34" charset="0"/>
              </a:rPr>
              <a:t>Downes</a:t>
            </a:r>
            <a:endParaRPr lang="en-US" b="1" dirty="0">
              <a:latin typeface="Arial Black" panose="020B0A04020102020204" pitchFamily="34" charset="0"/>
            </a:endParaRPr>
          </a:p>
          <a:p>
            <a:r>
              <a:rPr lang="en-US" b="1" dirty="0">
                <a:latin typeface="Arial Black" panose="020B0A04020102020204" pitchFamily="34" charset="0"/>
              </a:rPr>
              <a:t>Dr. </a:t>
            </a:r>
            <a:r>
              <a:rPr lang="en-US" b="1" dirty="0" err="1">
                <a:latin typeface="Arial Black" panose="020B0A04020102020204" pitchFamily="34" charset="0"/>
              </a:rPr>
              <a:t>Haijun</a:t>
            </a:r>
            <a:r>
              <a:rPr lang="en-US" b="1" dirty="0">
                <a:latin typeface="Arial Black" panose="020B0A04020102020204" pitchFamily="34" charset="0"/>
              </a:rPr>
              <a:t> Gong</a:t>
            </a:r>
          </a:p>
          <a:p>
            <a:r>
              <a:rPr lang="en-US" b="1" dirty="0">
                <a:latin typeface="Arial Black" panose="020B0A04020102020204" pitchFamily="34" charset="0"/>
              </a:rPr>
              <a:t>Dr. Jonathan Fisher</a:t>
            </a:r>
          </a:p>
          <a:p>
            <a:r>
              <a:rPr lang="en-US" b="1" dirty="0">
                <a:latin typeface="Arial Black" panose="020B0A04020102020204" pitchFamily="34" charset="0"/>
              </a:rPr>
              <a:t>Dr. Susan Spencer</a:t>
            </a:r>
          </a:p>
          <a:p>
            <a:r>
              <a:rPr lang="en-US" b="1" dirty="0">
                <a:latin typeface="Arial Black" panose="020B0A04020102020204" pitchFamily="34" charset="0"/>
              </a:rPr>
              <a:t>Dr. </a:t>
            </a:r>
            <a:r>
              <a:rPr lang="en-US" b="1" dirty="0" err="1">
                <a:latin typeface="Arial Black" panose="020B0A04020102020204" pitchFamily="34" charset="0"/>
              </a:rPr>
              <a:t>Wenyan</a:t>
            </a:r>
            <a:r>
              <a:rPr lang="en-US" b="1" dirty="0">
                <a:latin typeface="Arial Black" panose="020B0A04020102020204" pitchFamily="34" charset="0"/>
              </a:rPr>
              <a:t> Xiao</a:t>
            </a:r>
          </a:p>
          <a:p>
            <a:endParaRPr lang="en-US" b="1" dirty="0">
              <a:latin typeface="Arial Black" panose="020B0A04020102020204" pitchFamily="34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Lab Members:</a:t>
            </a:r>
          </a:p>
          <a:p>
            <a:r>
              <a:rPr lang="en-US" b="1" dirty="0">
                <a:latin typeface="Arial Black" panose="020B0A04020102020204" pitchFamily="34" charset="0"/>
              </a:rPr>
              <a:t>Dr. Yang Li</a:t>
            </a:r>
          </a:p>
          <a:p>
            <a:r>
              <a:rPr lang="en-US" b="1" dirty="0">
                <a:latin typeface="Arial Black" panose="020B0A04020102020204" pitchFamily="34" charset="0"/>
              </a:rPr>
              <a:t>Dr. </a:t>
            </a:r>
            <a:r>
              <a:rPr lang="en-US" b="1" dirty="0" err="1">
                <a:latin typeface="Arial Black" panose="020B0A04020102020204" pitchFamily="34" charset="0"/>
              </a:rPr>
              <a:t>Xiaolong</a:t>
            </a:r>
            <a:r>
              <a:rPr lang="en-US" b="1" dirty="0">
                <a:latin typeface="Arial Black" panose="020B0A04020102020204" pitchFamily="34" charset="0"/>
              </a:rPr>
              <a:t> Lu</a:t>
            </a:r>
          </a:p>
          <a:p>
            <a:r>
              <a:rPr lang="en-US" b="1" dirty="0">
                <a:latin typeface="Arial Black" panose="020B0A04020102020204" pitchFamily="34" charset="0"/>
              </a:rPr>
              <a:t>Dr. Ethan </a:t>
            </a:r>
            <a:r>
              <a:rPr lang="en-US" b="1" dirty="0" err="1">
                <a:latin typeface="Arial Black" panose="020B0A04020102020204" pitchFamily="34" charset="0"/>
              </a:rPr>
              <a:t>Bogosian</a:t>
            </a:r>
            <a:endParaRPr lang="en-US" b="1" dirty="0">
              <a:latin typeface="Arial Black" panose="020B0A04020102020204" pitchFamily="34" charset="0"/>
            </a:endParaRPr>
          </a:p>
          <a:p>
            <a:endParaRPr lang="en-US" b="1" dirty="0">
              <a:latin typeface="Arial Black" panose="020B0A04020102020204" pitchFamily="34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Undergraduates:</a:t>
            </a:r>
          </a:p>
          <a:p>
            <a:r>
              <a:rPr lang="en-US" b="1" dirty="0">
                <a:latin typeface="Arial Black" panose="020B0A04020102020204" pitchFamily="34" charset="0"/>
              </a:rPr>
              <a:t>Samuel Stark</a:t>
            </a:r>
          </a:p>
          <a:p>
            <a:r>
              <a:rPr lang="en-US" b="1" dirty="0" err="1">
                <a:latin typeface="Arial Black" panose="020B0A04020102020204" pitchFamily="34" charset="0"/>
              </a:rPr>
              <a:t>Sheetal</a:t>
            </a:r>
            <a:r>
              <a:rPr lang="en-US" b="1" dirty="0">
                <a:latin typeface="Arial Black" panose="020B0A04020102020204" pitchFamily="34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</a:rPr>
              <a:t>Sethupathi</a:t>
            </a:r>
            <a:endParaRPr lang="en-US" b="1" dirty="0">
              <a:latin typeface="Arial Black" panose="020B0A04020102020204" pitchFamily="34" charset="0"/>
            </a:endParaRPr>
          </a:p>
          <a:p>
            <a:r>
              <a:rPr lang="en-US" b="1" dirty="0" err="1">
                <a:latin typeface="Arial Black" panose="020B0A04020102020204" pitchFamily="34" charset="0"/>
              </a:rPr>
              <a:t>Srikrishna</a:t>
            </a:r>
            <a:r>
              <a:rPr lang="en-US" b="1" dirty="0">
                <a:latin typeface="Arial Black" panose="020B0A04020102020204" pitchFamily="34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</a:rPr>
              <a:t>Vangipuram</a:t>
            </a:r>
            <a:endParaRPr lang="en-US" b="1" dirty="0">
              <a:latin typeface="Arial Black" panose="020B0A04020102020204" pitchFamily="34" charset="0"/>
            </a:endParaRPr>
          </a:p>
          <a:p>
            <a:r>
              <a:rPr lang="en-US" b="1" dirty="0">
                <a:latin typeface="Arial Black" panose="020B0A04020102020204" pitchFamily="34" charset="0"/>
              </a:rPr>
              <a:t>George Kung</a:t>
            </a:r>
          </a:p>
          <a:p>
            <a:r>
              <a:rPr lang="en-US" b="1" dirty="0" err="1">
                <a:latin typeface="Arial Black" panose="020B0A04020102020204" pitchFamily="34" charset="0"/>
              </a:rPr>
              <a:t>Paarth</a:t>
            </a:r>
            <a:r>
              <a:rPr lang="en-US" b="1" dirty="0">
                <a:latin typeface="Arial Black" panose="020B0A04020102020204" pitchFamily="34" charset="0"/>
              </a:rPr>
              <a:t> </a:t>
            </a:r>
            <a:r>
              <a:rPr lang="en-US" b="1" dirty="0" err="1">
                <a:latin typeface="Arial Black" panose="020B0A04020102020204" pitchFamily="34" charset="0"/>
              </a:rPr>
              <a:t>Dodhiawala</a:t>
            </a:r>
            <a:endParaRPr lang="en-US" b="1" dirty="0">
              <a:latin typeface="Arial Black" panose="020B0A04020102020204" pitchFamily="34" charset="0"/>
            </a:endParaRPr>
          </a:p>
          <a:p>
            <a:r>
              <a:rPr lang="en-US" b="1" dirty="0">
                <a:latin typeface="Arial Black" panose="020B0A04020102020204" pitchFamily="34" charset="0"/>
              </a:rPr>
              <a:t>Alex </a:t>
            </a:r>
            <a:r>
              <a:rPr lang="en-US" b="1" dirty="0" err="1">
                <a:latin typeface="Arial Black" panose="020B0A04020102020204" pitchFamily="34" charset="0"/>
              </a:rPr>
              <a:t>Benben</a:t>
            </a:r>
            <a:endParaRPr lang="en-US" b="1" dirty="0">
              <a:latin typeface="Arial Black" panose="020B0A04020102020204" pitchFamily="34" charset="0"/>
            </a:endParaRPr>
          </a:p>
          <a:p>
            <a:endParaRPr lang="en-US" b="1" dirty="0">
              <a:latin typeface="Arial Black" panose="020B0A04020102020204" pitchFamily="34" charset="0"/>
            </a:endParaRPr>
          </a:p>
          <a:p>
            <a:endParaRPr lang="en-US" b="1" dirty="0">
              <a:latin typeface="Arial Black" panose="020B0A040201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09799"/>
            <a:ext cx="3124200" cy="6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93876"/>
            <a:ext cx="2362200" cy="73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309260"/>
            <a:ext cx="3200400" cy="67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24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kern="0" spc="-150" dirty="0">
                <a:solidFill>
                  <a:srgbClr val="073763">
                    <a:lumMod val="50000"/>
                  </a:srgb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Ras1 phosphorylation is regulated by the nutrient status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53" y="2192303"/>
            <a:ext cx="2389823" cy="20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65" y="1949302"/>
            <a:ext cx="5955983" cy="224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4439126" cy="217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48" y="4419600"/>
            <a:ext cx="3962400" cy="225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537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066800"/>
            <a:ext cx="8272130" cy="3007127"/>
          </a:xfrm>
        </p:spPr>
        <p:txBody>
          <a:bodyPr/>
          <a:lstStyle/>
          <a:p>
            <a:pPr algn="ctr"/>
            <a:r>
              <a:rPr lang="en-US" sz="9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62524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1" cy="1320800"/>
          </a:xfrm>
        </p:spPr>
        <p:txBody>
          <a:bodyPr>
            <a:noAutofit/>
          </a:bodyPr>
          <a:lstStyle/>
          <a:p>
            <a:pPr lvl="0"/>
            <a:r>
              <a:rPr lang="en-US" sz="3200" b="1" kern="0" spc="-150" dirty="0">
                <a:solidFill>
                  <a:srgbClr val="073763">
                    <a:lumMod val="50000"/>
                  </a:srgb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Ser226 is required for basal Ras1 phosphorylation 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454" y="1828800"/>
            <a:ext cx="5100754" cy="16764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86200"/>
            <a:ext cx="492980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80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1" cy="838200"/>
          </a:xfrm>
        </p:spPr>
        <p:txBody>
          <a:bodyPr>
            <a:noAutofit/>
          </a:bodyPr>
          <a:lstStyle/>
          <a:p>
            <a:pPr lvl="0"/>
            <a:r>
              <a:rPr lang="en-US" sz="2800" b="1" kern="0" spc="-150" dirty="0">
                <a:solidFill>
                  <a:srgbClr val="073763">
                    <a:lumMod val="50000"/>
                  </a:srgb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Ser226 is required for Nitrogen Starvation-Induced Ras1 phosphorylation </a:t>
            </a:r>
            <a:br>
              <a:rPr lang="en-US" sz="2800" b="1" kern="0" spc="-150" dirty="0">
                <a:solidFill>
                  <a:srgbClr val="073763">
                    <a:lumMod val="50000"/>
                  </a:srgb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</a:b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4343400" cy="162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62400"/>
            <a:ext cx="30765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07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1" cy="1066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Glycogen Synthase Kinase is Required for Ras1 Phosphorylation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4281487"/>
            <a:ext cx="3381375" cy="1600200"/>
          </a:xfrm>
          <a:prstGeom prst="rect">
            <a:avLst/>
          </a:prstGeom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7" y="3962400"/>
            <a:ext cx="26670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4" y="1371600"/>
            <a:ext cx="8067104" cy="185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17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1" cy="1320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Overexpressing GSK elevates the level of Ras1 Phosphorylation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0"/>
            <a:ext cx="55911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6272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B48100"/>
      </a:accent2>
      <a:accent3>
        <a:srgbClr val="FFFF00"/>
      </a:accent3>
      <a:accent4>
        <a:srgbClr val="785600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748</Words>
  <Application>Microsoft Macintosh PowerPoint</Application>
  <PresentationFormat>On-screen Show (4:3)</PresentationFormat>
  <Paragraphs>164</Paragraphs>
  <Slides>50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Aharoni</vt:lpstr>
      <vt:lpstr>Arial</vt:lpstr>
      <vt:lpstr>Arial Black</vt:lpstr>
      <vt:lpstr>Calibri</vt:lpstr>
      <vt:lpstr>Calibri Light</vt:lpstr>
      <vt:lpstr>Symbol</vt:lpstr>
      <vt:lpstr>Times New Roman</vt:lpstr>
      <vt:lpstr>Trebuchet MS</vt:lpstr>
      <vt:lpstr>Wingdings</vt:lpstr>
      <vt:lpstr>Wingdings 3</vt:lpstr>
      <vt:lpstr>Facet</vt:lpstr>
      <vt:lpstr>3_Facet</vt:lpstr>
      <vt:lpstr>2_Facet</vt:lpstr>
      <vt:lpstr>1_Facet</vt:lpstr>
      <vt:lpstr>Cell Signaling Regulation via Post-translational Modifications</vt:lpstr>
      <vt:lpstr>Outline</vt:lpstr>
      <vt:lpstr>Ras proteins are important small GTPases that control cell growth and proliferation </vt:lpstr>
      <vt:lpstr>Ras-mediated signaling in yeast </vt:lpstr>
      <vt:lpstr>Ras1 phosphorylation is regulated by the nutrient status</vt:lpstr>
      <vt:lpstr>Ser226 is required for basal Ras1 phosphorylation </vt:lpstr>
      <vt:lpstr>Ser226 is required for Nitrogen Starvation-Induced Ras1 phosphorylation  </vt:lpstr>
      <vt:lpstr>Glycogen Synthase Kinase is Required for Ras1 Phosphorylation</vt:lpstr>
      <vt:lpstr>Overexpressing GSK elevates the level of Ras1 Phosphorylation</vt:lpstr>
      <vt:lpstr>Accumulating phosphorylated Ras1 in the proteasome-deficient mutants</vt:lpstr>
      <vt:lpstr>Phosphorylation regulates subcellular localization of Ras1</vt:lpstr>
      <vt:lpstr>Blocking Ras1 phosphorylation impairs the cytoplasm-to-vacuole (cvt) pathway</vt:lpstr>
      <vt:lpstr>Blocking Ras1 phosphorylation impairs the cytoplasm-to-vacuole (cvt) pathway</vt:lpstr>
      <vt:lpstr>Blocking Ras1 phosphorylation impairs the cvt pathway and macroautophagy</vt:lpstr>
      <vt:lpstr>Blocking Ras1 phosphorylation renders cells more sensitive to heat shock</vt:lpstr>
      <vt:lpstr>Conclusions</vt:lpstr>
      <vt:lpstr>Outline</vt:lpstr>
      <vt:lpstr>Ubiquitination and DUBs</vt:lpstr>
      <vt:lpstr>UBP3    Ubiquitin-Specific Protease</vt:lpstr>
      <vt:lpstr>UBP3    Ubiquitin-Specific Protease</vt:lpstr>
      <vt:lpstr>Oxidative Stress</vt:lpstr>
      <vt:lpstr>ubp3D mutant is sensitive to oxidative stress</vt:lpstr>
      <vt:lpstr>bre5D mutant is also sensitive to oxidative stress</vt:lpstr>
      <vt:lpstr>ubp3 mutant has higher level of intracellular ROS</vt:lpstr>
      <vt:lpstr>Blocking Ubp3 phosphorylation at Ser695 renders cells more sensitive to oxidative stress </vt:lpstr>
      <vt:lpstr>Disrupting MPK1 but not any other MAPK renders cells more sensitive to oxidative stress</vt:lpstr>
      <vt:lpstr>Similar to ubp3 mutant, mpk1 mutant has higher level of intracellular ROS</vt:lpstr>
      <vt:lpstr>Oxidative Stress triggers Mpk1 activation</vt:lpstr>
      <vt:lpstr>Mpk1 interacts with Ubp3</vt:lpstr>
      <vt:lpstr>UCH domain of Ubp3 is sufficient to interact with Mpk1</vt:lpstr>
      <vt:lpstr>Kinase Assay</vt:lpstr>
      <vt:lpstr>Future Direction</vt:lpstr>
      <vt:lpstr>Regulation Of Membrane Protein Ubiquitination By   Prenylated Miy1 In Yeast</vt:lpstr>
      <vt:lpstr>Miy1(MINDY-1) Is a New Family of Deubiquitinating Enzymes</vt:lpstr>
      <vt:lpstr>MIU motif of MINDY‐1 recognizes K48‐linked polyubiquitin chains</vt:lpstr>
      <vt:lpstr>Protein Prenylation </vt:lpstr>
      <vt:lpstr>Miy1 is a Prenylated,    Membrane-Binding Protein</vt:lpstr>
      <vt:lpstr>Prenylation is required for anchoring Miy1 to membrane </vt:lpstr>
      <vt:lpstr>Prenylation is required for anchoring Miy1 to membrane </vt:lpstr>
      <vt:lpstr>Miy1 localizes at Nuclear peripheral ER and Cellular Membrane</vt:lpstr>
      <vt:lpstr>Miy1 localizes at Nuclear peripheral ER and Cellular Membrane</vt:lpstr>
      <vt:lpstr>Miy1 Mainly Regulates Membrane Protein Ubiquitination</vt:lpstr>
      <vt:lpstr>Miy1 Mainly Regulates Membrane Protein Ubiquitination</vt:lpstr>
      <vt:lpstr>Rce1 mutant influences Miy1 mobility</vt:lpstr>
      <vt:lpstr>Miy1 affects Ste2 modification</vt:lpstr>
      <vt:lpstr>Something Beyond: Miy1 is controlled by environmental pH</vt:lpstr>
      <vt:lpstr>Multiple Post-Translational Modifications</vt:lpstr>
      <vt:lpstr>Potential Role Of Miy1 In Regulating Cellular Proteostasis</vt:lpstr>
      <vt:lpstr>Acknowledgement: </vt:lpstr>
      <vt:lpstr>THANKS!</vt:lpstr>
    </vt:vector>
  </TitlesOfParts>
  <Company>Saint Louis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Post-Translational Modification  on Essential Proteins  via Phosphorylation  and Ubiquitination</dc:title>
  <dc:creator>xinjin</dc:creator>
  <cp:lastModifiedBy>Jin, Xin</cp:lastModifiedBy>
  <cp:revision>29</cp:revision>
  <dcterms:created xsi:type="dcterms:W3CDTF">2017-03-10T18:27:45Z</dcterms:created>
  <dcterms:modified xsi:type="dcterms:W3CDTF">2024-08-05T16:59:32Z</dcterms:modified>
</cp:coreProperties>
</file>